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d402445-2634-40b8-a399-64472b5886d7/?jumpTo=section_2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-sfera.hr/dodatni-digitalni-sadrzaji/5d402445-2634-40b8-a399-64472b5886d7/?jumpTo=section_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ZRAKA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A56DFD4-0015-466A-8D20-8CCD4D97121F}"/>
              </a:ext>
            </a:extLst>
          </p:cNvPr>
          <p:cNvSpPr txBox="1"/>
          <p:nvPr/>
        </p:nvSpPr>
        <p:spPr>
          <a:xfrm>
            <a:off x="2165017" y="3393372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4760D0F-DD79-4E8E-A1DF-E09815B1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69" y="1484784"/>
            <a:ext cx="4356695" cy="3600400"/>
          </a:xfrm>
          <a:prstGeom prst="rect">
            <a:avLst/>
          </a:prstGeom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xmlns="" id="{14B559AE-87C5-4051-B0CF-D8C677AA1AFC}"/>
              </a:ext>
            </a:extLst>
          </p:cNvPr>
          <p:cNvSpPr/>
          <p:nvPr/>
        </p:nvSpPr>
        <p:spPr>
          <a:xfrm>
            <a:off x="3923928" y="1556792"/>
            <a:ext cx="5112568" cy="28083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800" dirty="0"/>
              <a:t>Prisjetite se Leonarda da Vincija i njegovog pokušaja letenja.</a:t>
            </a:r>
          </a:p>
          <a:p>
            <a:r>
              <a:rPr lang="hr-HR" sz="1800" dirty="0"/>
              <a:t>Usporedite vašu oluju ideja s početka teme  s novim spoznajama te ponovno odgovorite na pitanje: Koji je razlog </a:t>
            </a:r>
            <a:r>
              <a:rPr lang="hr-HR" sz="1800" dirty="0" err="1"/>
              <a:t>Leonardova</a:t>
            </a:r>
            <a:r>
              <a:rPr lang="hr-HR" sz="1800" dirty="0"/>
              <a:t> neuspjeha?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F3A7D463-3C4E-4908-ABE6-7ECD1CD5E2B2}"/>
              </a:ext>
            </a:extLst>
          </p:cNvPr>
          <p:cNvSpPr/>
          <p:nvPr/>
        </p:nvSpPr>
        <p:spPr>
          <a:xfrm>
            <a:off x="5436096" y="5013176"/>
            <a:ext cx="3450210" cy="1584176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listovi, korijen, stabljika, sjemenka, kostur, jednostavna pluća, krila, perje, paperje, </a:t>
            </a:r>
            <a:r>
              <a:rPr lang="hr-HR" sz="2000" dirty="0" err="1">
                <a:solidFill>
                  <a:schemeClr val="tx1"/>
                </a:solidFill>
              </a:rPr>
              <a:t>letno</a:t>
            </a:r>
            <a:r>
              <a:rPr lang="hr-HR" sz="2000" dirty="0">
                <a:solidFill>
                  <a:schemeClr val="tx1"/>
                </a:solidFill>
              </a:rPr>
              <a:t> perje, šuplje kosti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2BBB7A3-1AD8-475D-9B00-30B918C42CEB}"/>
              </a:ext>
            </a:extLst>
          </p:cNvPr>
          <p:cNvSpPr txBox="1"/>
          <p:nvPr/>
        </p:nvSpPr>
        <p:spPr>
          <a:xfrm>
            <a:off x="1403648" y="53732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3"/>
              </a:rPr>
              <a:t>Provjerite svoje znanje</a:t>
            </a:r>
            <a:endParaRPr lang="hr-HR" sz="2800" dirty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301208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18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19675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Kako je živjeti u zraku 2.dio</a:t>
            </a:r>
          </a:p>
        </p:txBody>
      </p:sp>
      <p:pic>
        <p:nvPicPr>
          <p:cNvPr id="3" name="Picture 2" descr="Hummingbird, Bird, Flight, Avian, Feathers, Fly">
            <a:extLst>
              <a:ext uri="{FF2B5EF4-FFF2-40B4-BE49-F238E27FC236}">
                <a16:creationId xmlns:a16="http://schemas.microsoft.com/office/drawing/2014/main" xmlns="" id="{45808716-9C8D-435E-8229-7C836B0E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372200" cy="45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reptil, plaža, voda, pijesak&#10;&#10;Opis je automatski generiran">
            <a:extLst>
              <a:ext uri="{FF2B5EF4-FFF2-40B4-BE49-F238E27FC236}">
                <a16:creationId xmlns:a16="http://schemas.microsoft.com/office/drawing/2014/main" xmlns="" id="{16D0FF96-AE6A-4A19-83A5-03F9B9E9C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3861048"/>
            <a:ext cx="2808311" cy="198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Slika na kojoj se prikazuje žaba, sjedenje, malo, stol&#10;&#10;Opis je automatski generiran">
            <a:extLst>
              <a:ext uri="{FF2B5EF4-FFF2-40B4-BE49-F238E27FC236}">
                <a16:creationId xmlns:a16="http://schemas.microsoft.com/office/drawing/2014/main" xmlns="" id="{308CE296-4558-46AA-A7AB-07B05C126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933056"/>
            <a:ext cx="260580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Slika na kojoj se prikazuje reptil, kornjača, na otvorenom, stijena&#10;&#10;Opis je automatski generiran">
            <a:extLst>
              <a:ext uri="{FF2B5EF4-FFF2-40B4-BE49-F238E27FC236}">
                <a16:creationId xmlns:a16="http://schemas.microsoft.com/office/drawing/2014/main" xmlns="" id="{A95617C6-25F7-4E31-8819-008D4AF47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933056"/>
            <a:ext cx="2386199" cy="189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FCC92D2-C830-475E-9CEC-8BDF0ACB24C5}"/>
              </a:ext>
            </a:extLst>
          </p:cNvPr>
          <p:cNvSpPr txBox="1"/>
          <p:nvPr/>
        </p:nvSpPr>
        <p:spPr>
          <a:xfrm>
            <a:off x="395536" y="11967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Ulazna kartica…</a:t>
            </a:r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xmlns="" id="{BAB51C5D-057C-4F3C-9CA9-D9E6B5C3666C}"/>
              </a:ext>
            </a:extLst>
          </p:cNvPr>
          <p:cNvSpPr/>
          <p:nvPr/>
        </p:nvSpPr>
        <p:spPr>
          <a:xfrm>
            <a:off x="2915816" y="1556792"/>
            <a:ext cx="3710350" cy="22796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/>
              <a:t>Promotri prikazani slijed slika. Objasni njihov redoslijed te opiši prilagodbe prikazanih životinja.</a:t>
            </a:r>
          </a:p>
        </p:txBody>
      </p:sp>
    </p:spTree>
    <p:extLst>
      <p:ext uri="{BB962C8B-B14F-4D97-AF65-F5344CB8AC3E}">
        <p14:creationId xmlns:p14="http://schemas.microsoft.com/office/powerpoint/2010/main" xmlns="" val="266456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F6422866-4A0B-41F1-9332-E020A2EA9901}"/>
              </a:ext>
            </a:extLst>
          </p:cNvPr>
          <p:cNvSpPr txBox="1"/>
          <p:nvPr/>
        </p:nvSpPr>
        <p:spPr>
          <a:xfrm>
            <a:off x="467544" y="1196752"/>
            <a:ext cx="44644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Život u zraku – kako je letjeti</a:t>
            </a:r>
          </a:p>
          <a:p>
            <a:endParaRPr lang="hr-H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Prve životinje koje su razvile krila bili su gmazovi.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Živjeli su na stablima i skakali su s jedne grane na drugu.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 vremenom su im prednji udovi sve više nalikovali na prava krila i počeli su zaista letjeti.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Ptice koje sliče današnjima, razvile su se nakon nekoliko milijuna godina.</a:t>
            </a:r>
          </a:p>
        </p:txBody>
      </p:sp>
      <p:pic>
        <p:nvPicPr>
          <p:cNvPr id="4" name="Slika 3" descr="Slika na kojoj se prikazuje zgrada, kamen&#10;&#10;Opis je automatski generiran">
            <a:extLst>
              <a:ext uri="{FF2B5EF4-FFF2-40B4-BE49-F238E27FC236}">
                <a16:creationId xmlns:a16="http://schemas.microsoft.com/office/drawing/2014/main" xmlns="" id="{57448EFF-8140-42C6-8B22-AB1FF904C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844824"/>
            <a:ext cx="3384376" cy="3455902"/>
          </a:xfrm>
          <a:prstGeom prst="rect">
            <a:avLst/>
          </a:prstGeom>
        </p:spPr>
      </p:pic>
      <p:sp>
        <p:nvSpPr>
          <p:cNvPr id="5" name="Oblačić: strelica prema gore 4">
            <a:extLst>
              <a:ext uri="{FF2B5EF4-FFF2-40B4-BE49-F238E27FC236}">
                <a16:creationId xmlns:a16="http://schemas.microsoft.com/office/drawing/2014/main" xmlns="" id="{DA77F30C-0320-42AA-9F8C-F0B2EA76B331}"/>
              </a:ext>
            </a:extLst>
          </p:cNvPr>
          <p:cNvSpPr/>
          <p:nvPr/>
        </p:nvSpPr>
        <p:spPr>
          <a:xfrm>
            <a:off x="6012160" y="4941168"/>
            <a:ext cx="2016224" cy="158417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Fosil </a:t>
            </a:r>
            <a:r>
              <a:rPr lang="hr-HR" sz="2400" dirty="0" err="1"/>
              <a:t>praptice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2033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B4F9203-D85A-4E20-B582-AAF5277666A9}"/>
              </a:ext>
            </a:extLst>
          </p:cNvPr>
          <p:cNvSpPr txBox="1"/>
          <p:nvPr/>
        </p:nvSpPr>
        <p:spPr>
          <a:xfrm>
            <a:off x="-756592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Prilagodbe</a:t>
            </a: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ptica</a:t>
            </a: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letačica</a:t>
            </a: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letenje</a:t>
            </a:r>
            <a:endParaRPr lang="en-US" sz="3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06A54503-48CB-491E-B4B1-A1C8A981F722}"/>
              </a:ext>
            </a:extLst>
          </p:cNvPr>
          <p:cNvSpPr txBox="1"/>
          <p:nvPr/>
        </p:nvSpPr>
        <p:spPr>
          <a:xfrm>
            <a:off x="467544" y="1700808"/>
            <a:ext cx="7643192" cy="269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400" dirty="0" err="1"/>
              <a:t>Tijelo</a:t>
            </a:r>
            <a:r>
              <a:rPr lang="en-US" sz="2400" dirty="0"/>
              <a:t> </a:t>
            </a:r>
            <a:r>
              <a:rPr lang="en-US" sz="2400" dirty="0" err="1"/>
              <a:t>ptica</a:t>
            </a:r>
            <a:r>
              <a:rPr lang="en-US" sz="2400" dirty="0"/>
              <a:t> je </a:t>
            </a:r>
            <a:r>
              <a:rPr lang="en-US" sz="2400" dirty="0" err="1"/>
              <a:t>kratko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čvrsto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snažnim</a:t>
            </a:r>
            <a:r>
              <a:rPr lang="en-US" sz="2400" dirty="0"/>
              <a:t> </a:t>
            </a:r>
            <a:r>
              <a:rPr lang="en-US" sz="2400" dirty="0" err="1"/>
              <a:t>mišićima</a:t>
            </a:r>
            <a:r>
              <a:rPr lang="en-US" sz="2400" dirty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400" dirty="0" err="1"/>
              <a:t>Obavija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perje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čuva</a:t>
            </a:r>
            <a:r>
              <a:rPr lang="en-US" sz="2400" dirty="0"/>
              <a:t> </a:t>
            </a:r>
            <a:r>
              <a:rPr lang="en-US" sz="2400" dirty="0" err="1"/>
              <a:t>ptice</a:t>
            </a:r>
            <a:r>
              <a:rPr lang="en-US" sz="2400" dirty="0"/>
              <a:t> od </a:t>
            </a:r>
            <a:r>
              <a:rPr lang="en-US" sz="2400" dirty="0" err="1"/>
              <a:t>hladnoće</a:t>
            </a:r>
            <a:r>
              <a:rPr lang="en-US" sz="2400" dirty="0"/>
              <a:t> – </a:t>
            </a:r>
            <a:r>
              <a:rPr lang="en-US" sz="2400" b="1" dirty="0" err="1">
                <a:solidFill>
                  <a:schemeClr val="accent1"/>
                </a:solidFill>
              </a:rPr>
              <a:t>paperje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en-US" sz="2400" dirty="0"/>
              <a:t>Na </a:t>
            </a:r>
            <a:r>
              <a:rPr lang="en-US" sz="2400" dirty="0" err="1"/>
              <a:t>krilima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repu</a:t>
            </a:r>
            <a:r>
              <a:rPr lang="en-US" sz="2400" dirty="0"/>
              <a:t> </a:t>
            </a:r>
            <a:r>
              <a:rPr lang="en-US" sz="2400" dirty="0" err="1"/>
              <a:t>smješteno</a:t>
            </a:r>
            <a:r>
              <a:rPr lang="en-US" sz="2400" dirty="0"/>
              <a:t> je </a:t>
            </a:r>
            <a:r>
              <a:rPr lang="en-US" sz="2400" b="1" dirty="0" err="1">
                <a:solidFill>
                  <a:schemeClr val="accent1"/>
                </a:solidFill>
              </a:rPr>
              <a:t>letno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perje</a:t>
            </a:r>
            <a:r>
              <a:rPr lang="en-US" sz="2400" dirty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800" dirty="0"/>
          </a:p>
        </p:txBody>
      </p:sp>
      <p:pic>
        <p:nvPicPr>
          <p:cNvPr id="1026" name="Picture 2" descr="Feather, Plume, Lightness, Bird Feather, Blue Feather">
            <a:extLst>
              <a:ext uri="{FF2B5EF4-FFF2-40B4-BE49-F238E27FC236}">
                <a16:creationId xmlns:a16="http://schemas.microsoft.com/office/drawing/2014/main" xmlns="" id="{2FA17EF9-7B03-4463-A182-8B2D841D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2617" y="3043778"/>
            <a:ext cx="4038600" cy="2695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ather, Quill, Shaft, Bird, Plumage, Plume, Writing">
            <a:extLst>
              <a:ext uri="{FF2B5EF4-FFF2-40B4-BE49-F238E27FC236}">
                <a16:creationId xmlns:a16="http://schemas.microsoft.com/office/drawing/2014/main" xmlns="" id="{1354DE3D-1FF9-492E-B957-3B9CFAED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3778"/>
            <a:ext cx="4043648" cy="2695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05ED558-C3A8-4200-9E5F-9088C0CFBC44}"/>
              </a:ext>
            </a:extLst>
          </p:cNvPr>
          <p:cNvSpPr txBox="1"/>
          <p:nvPr/>
        </p:nvSpPr>
        <p:spPr>
          <a:xfrm>
            <a:off x="539552" y="59492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         paperje                                                                </a:t>
            </a:r>
            <a:r>
              <a:rPr lang="hr-HR" dirty="0" err="1"/>
              <a:t>letno</a:t>
            </a:r>
            <a:r>
              <a:rPr lang="hr-HR" dirty="0"/>
              <a:t> perje</a:t>
            </a:r>
          </a:p>
        </p:txBody>
      </p:sp>
      <p:sp>
        <p:nvSpPr>
          <p:cNvPr id="8" name="Action Button: Movie 7">
            <a:hlinkClick r:id="rId4" highlightClick="1"/>
          </p:cNvPr>
          <p:cNvSpPr/>
          <p:nvPr/>
        </p:nvSpPr>
        <p:spPr>
          <a:xfrm>
            <a:off x="7020272" y="1268760"/>
            <a:ext cx="1080120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305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729DFBF-8654-4006-98CB-EF7DD661977A}"/>
              </a:ext>
            </a:extLst>
          </p:cNvPr>
          <p:cNvSpPr txBox="1"/>
          <p:nvPr/>
        </p:nvSpPr>
        <p:spPr>
          <a:xfrm>
            <a:off x="539552" y="112474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Kosti ptica su šuplje – </a:t>
            </a:r>
            <a:r>
              <a:rPr lang="hr-HR" sz="2400" dirty="0" smtClean="0"/>
              <a:t>lagane.</a:t>
            </a:r>
            <a:endParaRPr lang="hr-HR" sz="2400" dirty="0"/>
          </a:p>
          <a:p>
            <a:r>
              <a:rPr lang="hr-HR" sz="2400" dirty="0"/>
              <a:t>U ustima nemaju zube.</a:t>
            </a:r>
          </a:p>
          <a:p>
            <a:r>
              <a:rPr lang="hr-HR" sz="2400" dirty="0"/>
              <a:t>Kljunom su prilagođene različitim načinima hranjenja.</a:t>
            </a:r>
          </a:p>
        </p:txBody>
      </p:sp>
      <p:pic>
        <p:nvPicPr>
          <p:cNvPr id="2050" name="Picture 2" descr="Eagle, Portrait, Wild, Bird, Nature, Predator, Closeup">
            <a:extLst>
              <a:ext uri="{FF2B5EF4-FFF2-40B4-BE49-F238E27FC236}">
                <a16:creationId xmlns:a16="http://schemas.microsoft.com/office/drawing/2014/main" xmlns="" id="{BA09CA30-16B6-4B46-A40C-147B3715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72" y="2348880"/>
            <a:ext cx="2247009" cy="2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agull, Bird, Beak, Bill, Gull, Avian, Animal">
            <a:extLst>
              <a:ext uri="{FF2B5EF4-FFF2-40B4-BE49-F238E27FC236}">
                <a16:creationId xmlns:a16="http://schemas.microsoft.com/office/drawing/2014/main" xmlns="" id="{411C875E-2ECE-4222-A435-D91A1291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480" y="2348880"/>
            <a:ext cx="2247009" cy="2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astern Great Egret, Bird, Animal, White Bird, Wildlife">
            <a:extLst>
              <a:ext uri="{FF2B5EF4-FFF2-40B4-BE49-F238E27FC236}">
                <a16:creationId xmlns:a16="http://schemas.microsoft.com/office/drawing/2014/main" xmlns="" id="{27139E54-96F3-4BE6-AD15-5C08E368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304625" cy="2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ork, Bird, Animal, Ciconia Ciconia, Feather, Plumage">
            <a:extLst>
              <a:ext uri="{FF2B5EF4-FFF2-40B4-BE49-F238E27FC236}">
                <a16:creationId xmlns:a16="http://schemas.microsoft.com/office/drawing/2014/main" xmlns="" id="{CFC0B878-3EFD-403E-B8B7-FF802F89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68" y="4658057"/>
            <a:ext cx="2203797" cy="19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oose, Bird, Waterfowl, White Goose, Water Bird">
            <a:extLst>
              <a:ext uri="{FF2B5EF4-FFF2-40B4-BE49-F238E27FC236}">
                <a16:creationId xmlns:a16="http://schemas.microsoft.com/office/drawing/2014/main" xmlns="" id="{943D88E1-4BEF-4639-9410-23E3F2BE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658057"/>
            <a:ext cx="2247009" cy="19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obin Redbreast In Tree, Robin, Robin Redbreast">
            <a:extLst>
              <a:ext uri="{FF2B5EF4-FFF2-40B4-BE49-F238E27FC236}">
                <a16:creationId xmlns:a16="http://schemas.microsoft.com/office/drawing/2014/main" xmlns="" id="{CC6FFE11-8BC3-4CCF-AC83-238F4005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168" y="4658057"/>
            <a:ext cx="2319029" cy="19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06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E3B421F-91E9-4C47-A9E5-90C814A41C7A}"/>
              </a:ext>
            </a:extLst>
          </p:cNvPr>
          <p:cNvSpPr txBox="1"/>
          <p:nvPr/>
        </p:nvSpPr>
        <p:spPr>
          <a:xfrm>
            <a:off x="539552" y="11247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 tko sve može letjeti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51. stranica</a:t>
            </a:r>
            <a:endParaRPr lang="hr-H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6CEA0-E4F8-4165-99A8-FEFAB2FA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196752"/>
            <a:ext cx="720080" cy="69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3BE98EB-523C-49DF-9E02-9A66CE7081D1}"/>
              </a:ext>
            </a:extLst>
          </p:cNvPr>
          <p:cNvSpPr txBox="1"/>
          <p:nvPr/>
        </p:nvSpPr>
        <p:spPr>
          <a:xfrm>
            <a:off x="539552" y="21328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Kukci i šišmiši također mogu letjeti.</a:t>
            </a:r>
          </a:p>
        </p:txBody>
      </p:sp>
      <p:pic>
        <p:nvPicPr>
          <p:cNvPr id="6" name="Slika 5" descr="Slika na kojoj se prikazuje cvijet, čičak&#10;&#10;Opis je automatski generiran">
            <a:extLst>
              <a:ext uri="{FF2B5EF4-FFF2-40B4-BE49-F238E27FC236}">
                <a16:creationId xmlns:a16="http://schemas.microsoft.com/office/drawing/2014/main" xmlns="" id="{618E1EEF-175A-4FD0-868F-18F919DF3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29241" y="2175215"/>
            <a:ext cx="313873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a na kojoj se prikazuje šišmiš, sisavac, na otvorenom, plavo&#10;&#10;Opis je automatski generiran">
            <a:extLst>
              <a:ext uri="{FF2B5EF4-FFF2-40B4-BE49-F238E27FC236}">
                <a16:creationId xmlns:a16="http://schemas.microsoft.com/office/drawing/2014/main" xmlns="" id="{5A9A4FDE-C901-43B7-B679-5CD45BA38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36912"/>
            <a:ext cx="4062132" cy="313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lačić: strelica prema gore 8">
            <a:extLst>
              <a:ext uri="{FF2B5EF4-FFF2-40B4-BE49-F238E27FC236}">
                <a16:creationId xmlns:a16="http://schemas.microsoft.com/office/drawing/2014/main" xmlns="" id="{F7551F29-0139-4E6B-B3A0-57D3A4B58094}"/>
              </a:ext>
            </a:extLst>
          </p:cNvPr>
          <p:cNvSpPr/>
          <p:nvPr/>
        </p:nvSpPr>
        <p:spPr>
          <a:xfrm>
            <a:off x="1259632" y="5517232"/>
            <a:ext cx="2088232" cy="100811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Pčele imaju dva para krila</a:t>
            </a:r>
          </a:p>
        </p:txBody>
      </p:sp>
      <p:sp>
        <p:nvSpPr>
          <p:cNvPr id="10" name="Oblačić: strelica prema gore 9">
            <a:extLst>
              <a:ext uri="{FF2B5EF4-FFF2-40B4-BE49-F238E27FC236}">
                <a16:creationId xmlns:a16="http://schemas.microsoft.com/office/drawing/2014/main" xmlns="" id="{197C4004-D71F-410F-92AC-A13A2251217E}"/>
              </a:ext>
            </a:extLst>
          </p:cNvPr>
          <p:cNvSpPr/>
          <p:nvPr/>
        </p:nvSpPr>
        <p:spPr>
          <a:xfrm>
            <a:off x="5364088" y="5301208"/>
            <a:ext cx="2814318" cy="133442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Lete </a:t>
            </a:r>
            <a:r>
              <a:rPr lang="hr-HR" dirty="0" smtClean="0"/>
              <a:t>s pomoću </a:t>
            </a:r>
            <a:r>
              <a:rPr lang="hr-HR" dirty="0"/>
              <a:t>kožice razapete među dugim prstima i stražnjim </a:t>
            </a:r>
            <a:r>
              <a:rPr lang="hr-HR" dirty="0" smtClean="0"/>
              <a:t>nogama.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727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D30DBA5-DE95-4D65-8422-1FEE90D662C3}"/>
              </a:ext>
            </a:extLst>
          </p:cNvPr>
          <p:cNvSpPr txBox="1"/>
          <p:nvPr/>
        </p:nvSpPr>
        <p:spPr>
          <a:xfrm>
            <a:off x="395536" y="112474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accent1"/>
                </a:solidFill>
              </a:rPr>
              <a:t>Kretanje na kopnu – kroz zrak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0BE914B7-154E-4EAB-BE5F-9AC82C8885E4}"/>
              </a:ext>
            </a:extLst>
          </p:cNvPr>
          <p:cNvSpPr txBox="1"/>
          <p:nvPr/>
        </p:nvSpPr>
        <p:spPr>
          <a:xfrm>
            <a:off x="395536" y="170080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Hodanje, trčanje, skakanje, gmizanje.</a:t>
            </a:r>
          </a:p>
        </p:txBody>
      </p:sp>
      <p:pic>
        <p:nvPicPr>
          <p:cNvPr id="5" name="Slika 4" descr="Slika na kojoj se prikazuje trava, na otvorenom, sisavac, polje&#10;&#10;Opis je automatski generiran">
            <a:extLst>
              <a:ext uri="{FF2B5EF4-FFF2-40B4-BE49-F238E27FC236}">
                <a16:creationId xmlns:a16="http://schemas.microsoft.com/office/drawing/2014/main" xmlns="" id="{0299CDFA-CAD7-427F-8716-D8F99948F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17595"/>
            <a:ext cx="5069050" cy="387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ulijevo 5">
            <a:extLst>
              <a:ext uri="{FF2B5EF4-FFF2-40B4-BE49-F238E27FC236}">
                <a16:creationId xmlns:a16="http://schemas.microsoft.com/office/drawing/2014/main" xmlns="" id="{64D3D99E-7A99-4EE2-A8DE-878A5E3C0219}"/>
              </a:ext>
            </a:extLst>
          </p:cNvPr>
          <p:cNvSpPr/>
          <p:nvPr/>
        </p:nvSpPr>
        <p:spPr>
          <a:xfrm>
            <a:off x="5398224" y="2364886"/>
            <a:ext cx="3312368" cy="3785138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/>
              <a:t>Za hodanje i trčanje životinje se koriste savitljivim nogama. Noge čine snažni mišići </a:t>
            </a:r>
            <a:r>
              <a:rPr lang="hr-HR" sz="2200" dirty="0" smtClean="0"/>
              <a:t>koji </a:t>
            </a:r>
            <a:r>
              <a:rPr lang="hr-HR" sz="2200" dirty="0"/>
              <a:t>su vezani </a:t>
            </a:r>
            <a:r>
              <a:rPr lang="hr-HR" sz="2200" dirty="0" smtClean="0"/>
              <a:t>za </a:t>
            </a:r>
            <a:r>
              <a:rPr lang="hr-HR" sz="2200" dirty="0"/>
              <a:t>kosti te zglobovi koji omogućuju dobru pokretljivost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6288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reptil, sjedenje, ležanje, polegnuto&#10;&#10;Opis je automatski generiran">
            <a:extLst>
              <a:ext uri="{FF2B5EF4-FFF2-40B4-BE49-F238E27FC236}">
                <a16:creationId xmlns:a16="http://schemas.microsoft.com/office/drawing/2014/main" xmlns="" id="{7467179A-35BF-428C-A4E0-40A8AD6AF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 na kojoj se prikazuje voda, na otvorenom, plaža, malo&#10;&#10;Opis je automatski generiran">
            <a:extLst>
              <a:ext uri="{FF2B5EF4-FFF2-40B4-BE49-F238E27FC236}">
                <a16:creationId xmlns:a16="http://schemas.microsoft.com/office/drawing/2014/main" xmlns="" id="{829303DA-A413-49F9-A758-F3337C3D6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4"/>
            <a:ext cx="3600400" cy="276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prema gore 5">
            <a:extLst>
              <a:ext uri="{FF2B5EF4-FFF2-40B4-BE49-F238E27FC236}">
                <a16:creationId xmlns:a16="http://schemas.microsoft.com/office/drawing/2014/main" xmlns="" id="{19E7B261-B8D2-444D-B1FF-7BCA3826F37C}"/>
              </a:ext>
            </a:extLst>
          </p:cNvPr>
          <p:cNvSpPr/>
          <p:nvPr/>
        </p:nvSpPr>
        <p:spPr>
          <a:xfrm>
            <a:off x="1115616" y="4221088"/>
            <a:ext cx="2772310" cy="153672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Zmije gmižu i pri tom se koriste rebrima i </a:t>
            </a:r>
            <a:r>
              <a:rPr lang="hr-HR" sz="2400" dirty="0" smtClean="0"/>
              <a:t>mišićima.</a:t>
            </a:r>
            <a:endParaRPr lang="hr-HR" sz="2400" dirty="0"/>
          </a:p>
        </p:txBody>
      </p:sp>
      <p:sp>
        <p:nvSpPr>
          <p:cNvPr id="7" name="Oblačić: strelica prema gore 6">
            <a:extLst>
              <a:ext uri="{FF2B5EF4-FFF2-40B4-BE49-F238E27FC236}">
                <a16:creationId xmlns:a16="http://schemas.microsoft.com/office/drawing/2014/main" xmlns="" id="{5C053C42-33AB-468C-A5A2-EF87C56FC442}"/>
              </a:ext>
            </a:extLst>
          </p:cNvPr>
          <p:cNvSpPr/>
          <p:nvPr/>
        </p:nvSpPr>
        <p:spPr>
          <a:xfrm>
            <a:off x="5220072" y="4149080"/>
            <a:ext cx="2844318" cy="230045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Žabe skaču i pri tom se koriste snažno razvijenim stražnjim </a:t>
            </a:r>
            <a:r>
              <a:rPr lang="hr-HR" sz="2400" dirty="0" smtClean="0"/>
              <a:t>nogama.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00143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ISTRAŽUJEMO VAŽNOST ZRAKA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ZRAKA </dc:title>
  <dc:creator>Doroteja Domjanović-Horvat</dc:creator>
  <cp:lastModifiedBy>sk-mpovalec</cp:lastModifiedBy>
  <cp:revision>15</cp:revision>
  <dcterms:created xsi:type="dcterms:W3CDTF">2020-12-08T06:50:05Z</dcterms:created>
  <dcterms:modified xsi:type="dcterms:W3CDTF">2021-08-11T10:21:00Z</dcterms:modified>
</cp:coreProperties>
</file>